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Buka Notes untuk catatan yang tidak dibacakan. Total bicara sekitar 13 menit.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Jangan jelaskan rumus. Tiga pertanyaan pertama sudah mereka kenal. Hari ini lompat dari tahu ke memutuskan.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Angka 324 lawan 288 cukup disebut sekali. Penjelasannya ada di slide dokter atau tempat tidur.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Lima kolom: kematian, dokter, tempat tidur, pendapatan, kepadatan. Tiap wilayah kira-kira 100.000 penduduk. Ada sel yang kosong.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Tebakan biasa: tunggu donor yang sudah meninggal, atau minta keluarga lain. Yang menang: tukar antarpasangan, komputer mencari set terbaik.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Minta satu peserta menyebut keputusan mingguan timnya. Jawaban rumah sakit, klinik, apotek, dan ambulans ada di lampiran, jangan dibahas dalam 13 menit.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Sudut lain: tempat tidur penuh 155; dokter penuh 270; dokter sebanyak mungkin 310. Jangan buka Excel di menit ini.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 Excel namanya shadow price. Rp 120 juta = 0,12 miliar × 6,43 ≈ 0,77, lebih kecil dari 0,86. Rp 150 juta ≈ 0,96, lebih besar dari 0,86. Anggaran masih aman naik sampai Rp 3,9 miliar.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Tanpa lantai 80, hasilnya 2.942. Selisih 80 itulah harga keadilan. Batas lain: maksimal 150 dokter, minimal 2 tempat tidur per dokter. Nilai dokter: 6 × (kematian ÷ 9,4).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Jaga 5 hari, libur 2 hari. Kebutuhan: 19, 13, 13, 18, 19, 13, 12. Hari ini 27 perawat. Kurva: 82 dokter dijanjikan 670 tahun hidup, kenyataannya sekitar 424.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Uji tiap level pada minggu yang sudah lewat. Simulasi F9 mengganti 500 minggu; pemenangnya hampir tidak berubah.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Tidak ada yang lebih sia-sia daripada mengerjakan dengan sangat efisien sesuatu yang seharusnya tidak dikerjakan. — Peter Drucker. Kunci latihan ada di lampiran, di luar 13 menit.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Lampiran pengajar. Jangan masukkan ke dalam 13 menit presentasi.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Lampiran pengajar. Jangan masukkan ke dalam 13 menit presentasi.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Lampiran pengajar. Jangan masukkan ke dalam 13 menit presentasi.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44B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05840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3E4D4"/>
                </a:solidFill>
                <a:latin typeface="Noto Sans"/>
                <a:ea typeface="Noto Sans"/>
                <a:cs typeface="Noto Sans"/>
              </a:rPr>
              <a:t>MINGGU 5  ·  ANALITIK PRESKRIPTIF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10515600" cy="1920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4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Apa yang sebaiknya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4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kita lakukan?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9601200" cy="1005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E7F3F1"/>
                </a:solidFill>
                <a:latin typeface="Noto Sans"/>
                <a:ea typeface="Noto Sans"/>
                <a:cs typeface="Noto Sans"/>
              </a:rPr>
              <a:t>Bahan ajar 13 menit. Dari data ke keputusan, dalam bahasa yang bisa diikuti tanpa membuka Excel.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943600"/>
            <a:ext cx="914400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3E4D4"/>
                </a:solidFill>
                <a:latin typeface="Noto Sans"/>
                <a:ea typeface="Noto Sans"/>
                <a:cs typeface="Noto Sans"/>
              </a:rPr>
              <a:t>11 slide mengajar  ·  catatan pengajar ada di Notes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PEMBUKA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60 dtk   ·   1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Empat pertanyaan. Hari ini, yang terakhir.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554480"/>
            <a:ext cx="55778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755648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Apa yang terjadi?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" y="2212848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Laporan. Minggu lalu.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27064" y="1554480"/>
            <a:ext cx="55778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55664" y="1755648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Mengapa terjadi?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5664" y="2212848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Mencari sebab. Minggu lalu.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" y="2880360"/>
            <a:ext cx="55778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" y="3081528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Apa yang akan terjadi?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" y="3538728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Ramalan. Minggu lalu.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27064" y="2880360"/>
            <a:ext cx="5577840" cy="1188720"/>
          </a:xfrm>
          <a:prstGeom prst="roundRect">
            <a:avLst>
              <a:gd name="adj" fmla="val 8000"/>
            </a:avLst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55664" y="3081528"/>
            <a:ext cx="512064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Apa yang sebaiknya kita lakukan?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3538728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E7F3F1"/>
                </a:solidFill>
                <a:latin typeface="Noto Sans"/>
                <a:ea typeface="Noto Sans"/>
                <a:cs typeface="Noto Sans"/>
              </a:rPr>
              <a:t>Keputusan. Hari ini.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4343400"/>
            <a:ext cx="1124712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Analitik preskriptif menyarankan tindakan terbaik, di dalam batas yang nyata, dan menunjukkan harga dari setiap pilihan.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Ramalan bilang apa yang mungkin terjadi. Preskriptif bilang tindakan mana yang paling baik.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GUNA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70 dtk   ·   2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Lima hal yang bisa dilakukan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463040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" y="1554480"/>
            <a:ext cx="393192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Pilih yang terbaik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1554480"/>
            <a:ext cx="685800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Bukan yang cukup bagus. Wilayah 51: 324 tahun hidup, bukan 288, dari uang yang sama.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0624" y="2304288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" y="2395728"/>
            <a:ext cx="393192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Pakai yang langka dengan hemat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395728"/>
            <a:ext cx="685800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Anggaran dan perawat terbatas. Campurannya yang penting.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" y="3145536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3236976"/>
            <a:ext cx="393192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Harga tiap aturan kelihatan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3236976"/>
            <a:ext cx="685800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Satu perawat tambahan bernilai berapa. Aturan adil menelan berapa.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" y="3986784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" y="4078224"/>
            <a:ext cx="393192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Keputusan besar, cara yang sama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4078224"/>
            <a:ext cx="685800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400 dokter ke 53 wilayah, hitungan detik, bukan rapat berminggu-minggu.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0624" y="4828032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4919472"/>
            <a:ext cx="393192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Tetap memutuskan saat masa depan goyah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3440" y="4919472"/>
            <a:ext cx="6858000" cy="585216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Berapa stok trombosit kalau pemakaian naik-turun tiap minggu.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Alat ini tidak menggantikan orang. Manusia yang memilih tujuan, aturan, dan keputusan akhir.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60 dtk   ·   3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Angka menunjukkan yang sakit. Bukan yang harus dilakukan.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60020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224" y="1783080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12,8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" y="260604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E7F3F1"/>
                </a:solidFill>
                <a:latin typeface="Noto Sans"/>
                <a:ea typeface="Noto Sans"/>
                <a:cs typeface="Noto Sans"/>
              </a:rPr>
              <a:t>kematian per 1.000 di Wilayah 51, yang tertinggi. Median: 9,4.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61104" y="160020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9704" y="1783080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68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9704" y="260604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E7F3F1"/>
                </a:solidFill>
                <a:latin typeface="Noto Sans"/>
                <a:ea typeface="Noto Sans"/>
                <a:cs typeface="Noto Sans"/>
              </a:rPr>
              <a:t>dokter per 100.000. Median wilayah lain: 113.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4" y="160020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0184" y="1783080"/>
            <a:ext cx="32004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383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0184" y="2606040"/>
            <a:ext cx="3200400" cy="914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E7F3F1"/>
                </a:solidFill>
                <a:latin typeface="Noto Sans"/>
                <a:ea typeface="Noto Sans"/>
                <a:cs typeface="Noto Sans"/>
              </a:rPr>
              <a:t>tempat tidur per 100.000. Median: 512.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4023360"/>
            <a:ext cx="11247120" cy="1554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Data tidak menjawab: tambah dokter atau tempat tidur? 400 dokter baru ke mana? Berapa perawat jaga? Berapa kantong trombosit?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Kalau berhenti di laporan, kita hanya tahu di mana yang sakit.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CONTOH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70 dtk   ·   4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Dua pasangan, satu ide: tukar donor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1124712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Seorang pasien butuh ginjal. Pasangannya mau memberi, tetapi golongan darahnya tidak cocok. Di tempat lain ada pasangan dengan masalah yang terbalik.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0624" y="2377440"/>
            <a:ext cx="278892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3504" y="2514600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4" y="2880360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Keputusan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504" y="3383280"/>
            <a:ext cx="2423160" cy="914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Donor mana memberi ke pasien mana.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46704" y="2377440"/>
            <a:ext cx="278892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29584" y="2514600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9584" y="2880360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9584" y="3383280"/>
            <a:ext cx="2423160" cy="914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Golongan darah dan jaringan.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72784" y="2377440"/>
            <a:ext cx="278892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55664" y="2514600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2880360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Batasan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5664" y="3383280"/>
            <a:ext cx="2423160" cy="914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Hanya yang cocok. Siklusnya pendek, supaya operasi bisa serentak.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98864" y="2377440"/>
            <a:ext cx="278892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81744" y="2514600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81744" y="2880360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Tujuan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81744" y="3383280"/>
            <a:ext cx="2423160" cy="914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Transplantasi terbanyak.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Komputer tidak tahu medis. Ia menyusun pilihan di dalam aturan yang ditulis orang. Nobel Ekonomi 2012: Alvin Roth.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KERANGKA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90 dtk   ·   5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Setiap keputusan punya tiga bagian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463040"/>
            <a:ext cx="365760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3504" y="157276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Keputusan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" y="2011680"/>
            <a:ext cx="3291840" cy="960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Yang bisa diubah. Angka kematian itu hasil, bukan keputusan.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61104" y="1463040"/>
            <a:ext cx="365760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43984" y="157276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Tujuan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43984" y="2011680"/>
            <a:ext cx="3291840" cy="960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Satu angka saja. Murah, cepat, dan terbaik itu tiga. Pilih satu. Sisanya jadi batas.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4" y="1463040"/>
            <a:ext cx="365760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4464" y="157276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Batasan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4464" y="2011680"/>
            <a:ext cx="3291840" cy="960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Harus berupa angka. Cukup staf itu harapan. Minimal 4 perawat per sif itu batasan.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420624" y="3337560"/>
          <a:ext cx="11338560" cy="233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017520"/>
                <a:gridCol w="2926080"/>
                <a:gridCol w="3108960"/>
              </a:tblGrid>
              <a:tr h="58293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CF7"/>
                          </a:solidFill>
                          <a:latin typeface="Noto Sans"/>
                          <a:ea typeface="Noto Sans"/>
                          <a:cs typeface="Noto Sans"/>
                        </a:rPr>
                        <a:t>Situasi</a:t>
                      </a:r>
                    </a:p>
                  </a:txBody>
                  <a:tcPr>
                    <a:solidFill>
                      <a:srgbClr val="0E5C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CF7"/>
                          </a:solidFill>
                          <a:latin typeface="Noto Sans"/>
                          <a:ea typeface="Noto Sans"/>
                          <a:cs typeface="Noto Sans"/>
                        </a:rPr>
                        <a:t>Keputusan</a:t>
                      </a:r>
                    </a:p>
                  </a:txBody>
                  <a:tcPr>
                    <a:solidFill>
                      <a:srgbClr val="0E5C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CF7"/>
                          </a:solidFill>
                          <a:latin typeface="Noto Sans"/>
                          <a:ea typeface="Noto Sans"/>
                          <a:cs typeface="Noto Sans"/>
                        </a:rPr>
                        <a:t>Tujuan</a:t>
                      </a:r>
                    </a:p>
                  </a:txBody>
                  <a:tcPr>
                    <a:solidFill>
                      <a:srgbClr val="0E5C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CF7"/>
                          </a:solidFill>
                          <a:latin typeface="Noto Sans"/>
                          <a:ea typeface="Noto Sans"/>
                          <a:cs typeface="Noto Sans"/>
                        </a:rPr>
                        <a:t>Batasan</a:t>
                      </a:r>
                    </a:p>
                  </a:txBody>
                  <a:tcPr>
                    <a:solidFill>
                      <a:srgbClr val="0E5C5A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Ojol jam 5 sore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Order mana yang diambil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Penghasilan malam ini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Pulang jam 10, bensin cukup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Pekan ujian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Jam tiap mata kuliah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Rata-rata tertinggi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40 jam, semua lulus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82930"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Koper kabin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Apa yang masuk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Paling berguna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Maksimal 7 kg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Kalau batasannya tidak bisa disebut angkanya, kita belum mencari rencana terbaik. Kita sedang berharap.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CONTOH HITUNG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110 dtk   ·   6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Wilayah 51: dokter, tempat tidur, atau keduanya?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20624" y="1417320"/>
          <a:ext cx="68580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0"/>
                <a:gridCol w="1645920"/>
                <a:gridCol w="1737360"/>
                <a:gridCol w="1508760"/>
              </a:tblGrid>
              <a:tr h="493776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CF7"/>
                          </a:solidFill>
                          <a:latin typeface="Noto Sans"/>
                          <a:ea typeface="Noto Sans"/>
                          <a:cs typeface="Noto Sans"/>
                        </a:rPr>
                        <a:t>Satu tambahan</a:t>
                      </a:r>
                    </a:p>
                  </a:txBody>
                  <a:tcPr>
                    <a:solidFill>
                      <a:srgbClr val="0E5C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CF7"/>
                          </a:solidFill>
                          <a:latin typeface="Noto Sans"/>
                          <a:ea typeface="Noto Sans"/>
                          <a:cs typeface="Noto Sans"/>
                        </a:rPr>
                        <a:t>Dokter</a:t>
                      </a:r>
                    </a:p>
                  </a:txBody>
                  <a:tcPr>
                    <a:solidFill>
                      <a:srgbClr val="0E5C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CF7"/>
                          </a:solidFill>
                          <a:latin typeface="Noto Sans"/>
                          <a:ea typeface="Noto Sans"/>
                          <a:cs typeface="Noto Sans"/>
                        </a:rPr>
                        <a:t>Tempat tidur</a:t>
                      </a:r>
                    </a:p>
                  </a:txBody>
                  <a:tcPr>
                    <a:solidFill>
                      <a:srgbClr val="0E5C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CF7"/>
                          </a:solidFill>
                          <a:latin typeface="Noto Sans"/>
                          <a:ea typeface="Noto Sans"/>
                          <a:cs typeface="Noto Sans"/>
                        </a:rPr>
                        <a:t>Batas</a:t>
                      </a:r>
                    </a:p>
                  </a:txBody>
                  <a:tcPr>
                    <a:solidFill>
                      <a:srgbClr val="0E5C5A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Tahun hidup sehat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+6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+1,2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Anggaran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Rp 0,8 miliar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Rp 0,12 miliar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Rp 40 miliar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Perawat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0,5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78 perawat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Ruang tersisa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maks. 45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maks. 129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1C2B33"/>
                          </a:solidFill>
                          <a:latin typeface="Noto Sans"/>
                          <a:ea typeface="Noto Sans"/>
                          <a:cs typeface="Noto Sans"/>
                        </a:rPr>
                        <a:t>dari 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452360" y="1417320"/>
            <a:ext cx="429768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0" y="1490472"/>
            <a:ext cx="1371600" cy="62179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288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6840" y="1490472"/>
            <a:ext cx="2606040" cy="62179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usulan setengah-setengah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52360" y="2258568"/>
            <a:ext cx="4297680" cy="768096"/>
          </a:xfrm>
          <a:prstGeom prst="roundRect">
            <a:avLst>
              <a:gd name="adj" fmla="val 8000"/>
            </a:avLst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89520" y="2331720"/>
            <a:ext cx="1371600" cy="62179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324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6840" y="2331720"/>
            <a:ext cx="2606040" cy="62179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FFFCF7"/>
                </a:solidFill>
                <a:latin typeface="Noto Sans"/>
                <a:ea typeface="Noto Sans"/>
                <a:cs typeface="Noto Sans"/>
              </a:rPr>
              <a:t>38 dokter + 80 tempat tidur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52360" y="3099816"/>
            <a:ext cx="429768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89520" y="3172968"/>
            <a:ext cx="1371600" cy="62179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+36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06840" y="3172968"/>
            <a:ext cx="2606040" cy="62179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uang sama, perawat sama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069080"/>
            <a:ext cx="11247120" cy="1691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Dokter menang per perawat (6 lawan 2,4). Tempat tidur menang per miliar rupiah (10 lawan 7,5). Keduanya langka, jadi dipakai bersama. Pada model garis lurus, jawaban terbaik selalu di sudut: tempat dua batas bertemu, bukan di tengah.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Rencana terbaik dibangun di sekitar sumber daya yang paling langka, bukan di sekitar pilihan yang paling mengkilap.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SATU UNIT LAGI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70 dtk   ·   7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Berapa harga satu tambahan?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508760"/>
            <a:ext cx="5623560" cy="4160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0" y="1508760"/>
            <a:ext cx="5532120" cy="4160520"/>
          </a:xfrm>
          <a:prstGeom prst="roundRect">
            <a:avLst>
              <a:gd name="adj" fmla="val 8000"/>
            </a:avLst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664208"/>
            <a:ext cx="521208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Batas yang sudah habis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1664208"/>
            <a:ext cx="51206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Batas yang masih tersisa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194560"/>
            <a:ext cx="521208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Anggaran: tambah Rp 1 miliar kira-kira menambah 6,43 tahun hidup.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834639"/>
            <a:ext cx="521208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Perawat: satu perawat lagi kira-kira menambah 0,86 tahun hidup.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474720"/>
            <a:ext cx="521208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Perawat kontrak Rp 120 juta: ambil. Untungnya kecil.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114800"/>
            <a:ext cx="521208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Perawat kontrak Rp 150 juta: jangan. Rugi kecil.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754879"/>
            <a:ext cx="5212080" cy="594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Gubernur menambah Rp 2 miliar: kira-kira +12,9 tahun hidup.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286000"/>
            <a:ext cx="5074920" cy="822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CF7"/>
                </a:solidFill>
                <a:latin typeface="Noto Sans"/>
                <a:ea typeface="Noto Sans"/>
                <a:cs typeface="Noto Sans"/>
              </a:rPr>
              <a:t>Ruang dokter masih longgar, 38 dari 45. Harganya nol.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3246120"/>
            <a:ext cx="5074920" cy="822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CF7"/>
                </a:solidFill>
                <a:latin typeface="Noto Sans"/>
                <a:ea typeface="Noto Sans"/>
                <a:cs typeface="Noto Sans"/>
              </a:rPr>
              <a:t>Ruang tempat tidur masih longgar, 80 dari 129. Harganya nol.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4206240"/>
            <a:ext cx="5074920" cy="822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FFFCF7"/>
                </a:solidFill>
                <a:latin typeface="Noto Sans"/>
                <a:ea typeface="Noto Sans"/>
                <a:cs typeface="Noto Sans"/>
              </a:rPr>
              <a:t>Menambah sesuatu yang masih tersisa tidak menaikkan hasil.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Harga bayangan = berapa hasil membaik jika batas naik satu unit. Hanya berlaku dalam rentang yang masih masuk akal.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SKALA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80 dtk   ·   8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400 dokter, 53 wilayah. Bukan bagi rata.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463040"/>
            <a:ext cx="36576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3504" y="1572768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2.376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" y="2194560"/>
            <a:ext cx="3291840" cy="10515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tahun hidup jika dibagi rata. 10 wilayah kebanyakan. 5 masih di bawah 80 dokter.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61104" y="1463040"/>
            <a:ext cx="3657600" cy="1965960"/>
          </a:xfrm>
          <a:prstGeom prst="roundRect">
            <a:avLst>
              <a:gd name="adj" fmla="val 8000"/>
            </a:avLst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43984" y="1572768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2.862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43984" y="2194560"/>
            <a:ext cx="3291840" cy="10515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FFFCF7"/>
                </a:solidFill>
                <a:latin typeface="Noto Sans"/>
                <a:ea typeface="Noto Sans"/>
                <a:cs typeface="Noto Sans"/>
              </a:rPr>
              <a:t>tahun hidup pada rencana terbaik. Dokter yang sama. Naik sekitar 20%.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4" y="1463040"/>
            <a:ext cx="36576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4464" y="1572768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80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4464" y="2194560"/>
            <a:ext cx="3291840" cy="10515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tahun hidup per tahun, harga aturan minimal 80 dokter di setiap wilayah.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4" y="361188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Wilayah 51 dapat 82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" y="4023360"/>
            <a:ext cx="36576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Kematian tinggi, dokter masih sedikit.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61104" y="361188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Wilayah 26 dan 36 dapat nol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61104" y="4023360"/>
            <a:ext cx="36576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Kematian tinggi, tetapi dokternya sudah banyak.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1584" y="361188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Wilayah 29 berbahaya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1584" y="4023360"/>
            <a:ext cx="36576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Angka dokternya kosong, lalu diisi tebakan.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Model menunjukkan harga sebuah aturan adil. Orang yang memutuskan apakah harga itu sepadan.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DUA JEBAKAN HITUNG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70 dtk   ·   9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Jangan dibulatkan sendiri. Dokter ke-82 tidak senilai yang pertama.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508760"/>
            <a:ext cx="5623560" cy="4160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0" y="1508760"/>
            <a:ext cx="5532120" cy="4160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" y="1645920"/>
            <a:ext cx="5257800" cy="502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Perawat harus angka bulat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9088" y="1645920"/>
            <a:ext cx="5166360" cy="502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C44B2B"/>
                </a:solidFill>
                <a:latin typeface="Noto Serif"/>
                <a:ea typeface="Noto Serif"/>
                <a:cs typeface="Noto Serif"/>
              </a:rPr>
              <a:t>Hasil tambahan makin kecil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" y="2286000"/>
            <a:ext cx="52578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Jawaban pecahan: 21,4 perawat. Tidak bisa mempekerjakan 0,4 orang.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3063240"/>
            <a:ext cx="52578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Dibulatkan ke atas: 27. Sama seperti sekarang. Hematnya hilang.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" y="3840480"/>
            <a:ext cx="52578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Diminta sebagai bilangan bulat: 22 perawat.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4617720"/>
            <a:ext cx="525780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Hemat kira-kira Rp 7,5 juta per minggu, sekitar Rp 390 juta per tahun.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228600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Garis lurus menjanjikan paling banyak, lalu menghasilkan paling sedikit.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306324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120 dokter, lima wilayah: garis lurus 635, bagi rata 679, terbaik 716.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088" y="384048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Wilayah 51 dapat paling banyak, tetapi tidak semuanya.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088" y="4617720"/>
            <a:ext cx="5120640" cy="7315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Dokter berikutnya senilai sama di mana-mana: sekitar 4,6 tahun hidup.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Membulatkan jawaban tidak sama dengan meminta bilangan bulat dari awal. Bentuk kurva yang menentukan rencana.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MASA DEPAN GOYAH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50 dtk   ·   10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Kalau kehabisan lebih mahal, simpan di atas ramalan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554480"/>
            <a:ext cx="36576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" y="1719072"/>
            <a:ext cx="324612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110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2468880"/>
            <a:ext cx="3246120" cy="960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unit, pemakaian rata-rata. Tersibuk 142. Tersepi 78.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61104" y="1554480"/>
            <a:ext cx="365760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62272" y="1719072"/>
            <a:ext cx="324612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4×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62272" y="2468880"/>
            <a:ext cx="3246120" cy="960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kehabisan (Rp 2,5 juta) lebih mahal daripada membuang (Rp 0,6 juta).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4" y="1554480"/>
            <a:ext cx="3657600" cy="2103120"/>
          </a:xfrm>
          <a:prstGeom prst="roundRect">
            <a:avLst>
              <a:gd name="adj" fmla="val 8000"/>
            </a:avLst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719072"/>
            <a:ext cx="3246120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FFCF7"/>
                </a:solidFill>
                <a:latin typeface="Noto Serif"/>
                <a:ea typeface="Noto Serif"/>
                <a:cs typeface="Noto Serif"/>
              </a:rPr>
              <a:t>122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2468880"/>
            <a:ext cx="3246120" cy="9601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FFFCF7"/>
                </a:solidFill>
                <a:latin typeface="Noto Sans"/>
                <a:ea typeface="Noto Sans"/>
                <a:cs typeface="Noto Sans"/>
              </a:rPr>
              <a:t>unit, biaya rata-rata paling rendah. Hemat ±Rp 6,2 juta per minggu.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886200"/>
            <a:ext cx="11247120" cy="1737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Aturan praktis: biaya kehabisan dibagi (kehabisan + terbuang) = 2,5 / 3,1 = 0,81. Simpan yang menutup 81 dari 100 minggu. Jika biaya buang naik menjadi Rp 1,5 juta, simpan 114.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Dua cara salah jarang sama mahalnya. Timbang dulu, baru tentukan stok.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YANG DIBAWA PULANG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50 dtk   ·   11 /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Alat hitung melakukan persis yang diminta. Itu risikonya.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508760"/>
            <a:ext cx="36576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3504" y="16916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44B2B"/>
                </a:solidFill>
                <a:latin typeface="Noto Serif"/>
                <a:ea typeface="Noto Serif"/>
                <a:cs typeface="Noto Serif"/>
              </a:rPr>
              <a:t>Tujuan salah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" y="2240280"/>
            <a:ext cx="329184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Mengejar dokter terbanyak, bukan tahun hidup terbanyak.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61104" y="1508760"/>
            <a:ext cx="36576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43984" y="16916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44B2B"/>
                </a:solidFill>
                <a:latin typeface="Noto Serif"/>
                <a:ea typeface="Noto Serif"/>
                <a:cs typeface="Noto Serif"/>
              </a:rPr>
              <a:t>Batasan hilang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43984" y="2240280"/>
            <a:ext cx="329184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Model minta 82 dokter pindah. Yang melamar hanya 30.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1584" y="1508760"/>
            <a:ext cx="36576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4464" y="169164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44B2B"/>
                </a:solidFill>
                <a:latin typeface="Noto Serif"/>
                <a:ea typeface="Noto Serif"/>
                <a:cs typeface="Noto Serif"/>
              </a:rPr>
              <a:t>Angka masukan buruk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4464" y="2240280"/>
            <a:ext cx="329184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Sel kosong diisi tebakan, lalu diperlakukan sebagai fakta.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" y="3520440"/>
            <a:ext cx="36576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" y="370332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44B2B"/>
                </a:solidFill>
                <a:latin typeface="Noto Serif"/>
                <a:ea typeface="Noto Serif"/>
                <a:cs typeface="Noto Serif"/>
              </a:rPr>
              <a:t>Model salah arah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3504" y="4251960"/>
            <a:ext cx="329184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Dokter berkumpul di tempat sakit. Bukan dokter yang menyebabkan sakit.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61104" y="3520440"/>
            <a:ext cx="36576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43984" y="370332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44B2B"/>
                </a:solidFill>
                <a:latin typeface="Noto Serif"/>
                <a:ea typeface="Noto Serif"/>
                <a:cs typeface="Noto Serif"/>
              </a:rPr>
              <a:t>Terlalu presisi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43984" y="4251960"/>
            <a:ext cx="329184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Kirim 36,3 dokter terdengar pasti. Datanya tidak.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01584" y="3520440"/>
            <a:ext cx="36576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84464" y="370332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C44B2B"/>
                </a:solidFill>
                <a:latin typeface="Noto Serif"/>
                <a:ea typeface="Noto Serif"/>
                <a:cs typeface="Noto Serif"/>
              </a:rPr>
              <a:t>Orang tidak ikut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84464" y="4251960"/>
            <a:ext cx="329184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Jadwal tanpa libur akhir pekan akan ditolak.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4048" y="5989320"/>
            <a:ext cx="11430000" cy="658368"/>
          </a:xfrm>
          <a:prstGeom prst="roundRect">
            <a:avLst>
              <a:gd name="adj" fmla="val 8000"/>
            </a:avLst>
          </a:prstGeom>
          <a:solidFill>
            <a:srgbClr val="F3E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6089904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Diingat   Data menunjukkan yang sakit. Keputusan butuh satu tujuan dan batasan berupa angka. Lalu orang yang memutuskan.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TIDAK DIBACA DALAM 13 MENIT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Di luar 13 menit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Lampiran · tiga bagian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463040"/>
            <a:ext cx="11338560" cy="9829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" y="1536192"/>
            <a:ext cx="301752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Jadwal perawat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49039" y="1536192"/>
            <a:ext cx="777240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Keputusan: jumlah perawat tiap sif. Tujuan: biaya lembur paling kecil. Batasan: perawat minimum dan jam istirahat.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0624" y="2537460"/>
            <a:ext cx="11338560" cy="9829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" y="2610612"/>
            <a:ext cx="301752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Hari vaksinasi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610612"/>
            <a:ext cx="777240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Keputusan: jumlah sesi per hari dan tempat. Tujuan: anak tervaksin paling banyak. Batasan: staf, stok, rantai dingin.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" y="3611880"/>
            <a:ext cx="11338560" cy="9829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3685032"/>
            <a:ext cx="301752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Pesanan apotek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3685032"/>
            <a:ext cx="777240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Keputusan: jumlah tiap obat. Tujuan: biaya kehabisan dan obat terbuang paling kecil. Batasan: anggaran, kedaluwarsa, ruang.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" y="4686300"/>
            <a:ext cx="11338560" cy="9829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" y="4759452"/>
            <a:ext cx="301752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Penempatan ambulans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4759452"/>
            <a:ext cx="777240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Keputusan: markas tiap ambulans. Tujuan: panggilan terjangkau dalam 15 menit. Batasan: jumlah ambulans dan kru.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DOKTER LAWAN TEMPAT TIDUR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Di luar 13 menit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Lampiran · latihan 1 dan permainan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463040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" y="1536192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Sudut terbaik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49039" y="1536192"/>
            <a:ext cx="777240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38 dokter dan 80 tempat tidur = 324 tahun hidup. Usulan meja 288. Selisih 36.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0624" y="2322576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" y="2395728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Yang habis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395728"/>
            <a:ext cx="777240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Anggaran Rp 40 miliar dan 78 perawat. Ruang dokter sisa 7. Ruang tempat tidur sisa 49.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" y="3182112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3255264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Perawat kontrak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3255264"/>
            <a:ext cx="777240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Rp 120 juta: ambil (0,77 lawan 0,86). Rp 150 juta: jangan (0,96 lawan 0,86).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" y="4041648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" y="4114800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Rp 2 miliar tambahan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4114800"/>
            <a:ext cx="777240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Kira-kira +12,9 tahun hidup. Masih di dalam rentang aman Rp 3,9 miliar.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0624" y="4901184"/>
            <a:ext cx="11338560" cy="7680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" y="4974336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Dokter menjadi +9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49039" y="4974336"/>
            <a:ext cx="7772400" cy="658368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Rencana berubah: 45 dokter dan 33,3 tempat tidur = 445. Perawat tidak lagi habis.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E5C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38912" y="201168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C44B2B"/>
                </a:solidFill>
                <a:latin typeface="Noto Sans"/>
                <a:ea typeface="Noto Sans"/>
                <a:cs typeface="Noto Sans"/>
              </a:rPr>
              <a:t>KUNCI SINGKAT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201168"/>
            <a:ext cx="411480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E5E64"/>
                </a:solidFill>
                <a:latin typeface="Noto Sans"/>
                <a:ea typeface="Noto Sans"/>
                <a:cs typeface="Noto Sans"/>
              </a:rPr>
              <a:t>Di luar 13 menit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624" y="457200"/>
            <a:ext cx="11338560" cy="868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1C2B33"/>
                </a:solidFill>
                <a:latin typeface="Noto Serif"/>
                <a:ea typeface="Noto Serif"/>
                <a:cs typeface="Noto Serif"/>
              </a:rPr>
              <a:t>Lampiran · latihan 2 sampai 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" y="1463040"/>
            <a:ext cx="11338560" cy="9829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" y="1536192"/>
            <a:ext cx="301752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400 dokter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49039" y="1536192"/>
            <a:ext cx="777240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2.862 lawan 2.376 bagi rata, naik sekitar 20%. Wilayah 26 dan 36 dapat nol karena dokternya sudah banyak. Wilayah 29 berdiri di sel kosong. Harga aturan adil: 80 tahun hidup.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0624" y="2537460"/>
            <a:ext cx="11338560" cy="9829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" y="2610612"/>
            <a:ext cx="301752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Jadwal perawat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39" y="2610612"/>
            <a:ext cx="777240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Pecahan 21,4. Dibulatkan sendiri menjadi 27. Diminta bilangan bulat: 22. Hemat Rp 7,5 juta per minggu.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0624" y="3611880"/>
            <a:ext cx="11338560" cy="9829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" y="3685032"/>
            <a:ext cx="301752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Kurva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9039" y="3685032"/>
            <a:ext cx="777240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Garis lurus pada kurva 635. Bagi rata 679. Solver 716, yaitu 48, 30, 15, 13, 15. Dokter berikutnya senilai sekitar 4,6 di setiap wilayah.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0624" y="4686300"/>
            <a:ext cx="11338560" cy="9829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" y="4759452"/>
            <a:ext cx="301752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0E5C5A"/>
                </a:solidFill>
                <a:latin typeface="Noto Serif"/>
                <a:ea typeface="Noto Serif"/>
                <a:cs typeface="Noto Serif"/>
              </a:rPr>
              <a:t>Trombosit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49039" y="4759452"/>
            <a:ext cx="7772400" cy="873252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B33"/>
                </a:solidFill>
                <a:latin typeface="Noto Sans"/>
                <a:ea typeface="Noto Sans"/>
                <a:cs typeface="Noto Sans"/>
              </a:rPr>
              <a:t>Simpan 122, bukan rata-rata 110. Jika biaya buang Rp 1,5 juta, simpan 114. F9 hampir tidak mengganti pemenang.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Analitik Preskriptif — bahan ajar 13 menit</dc:title>
  <dc:subject>Minggu 5, bahasa sehari-hari</dc:subject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